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78" r:id="rId3"/>
    <p:sldId id="258" r:id="rId4"/>
    <p:sldId id="279" r:id="rId5"/>
    <p:sldId id="257" r:id="rId6"/>
    <p:sldId id="263" r:id="rId7"/>
    <p:sldId id="259" r:id="rId8"/>
    <p:sldId id="260" r:id="rId9"/>
    <p:sldId id="261" r:id="rId10"/>
    <p:sldId id="262" r:id="rId11"/>
    <p:sldId id="264" r:id="rId12"/>
    <p:sldId id="272" r:id="rId13"/>
    <p:sldId id="274" r:id="rId14"/>
    <p:sldId id="266" r:id="rId15"/>
    <p:sldId id="273" r:id="rId16"/>
    <p:sldId id="267" r:id="rId17"/>
    <p:sldId id="275" r:id="rId18"/>
    <p:sldId id="276" r:id="rId19"/>
    <p:sldId id="277" r:id="rId20"/>
    <p:sldId id="280" r:id="rId21"/>
    <p:sldId id="28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an Guillermo Zapata Zapata" initials="JGZZ" lastIdx="1" clrIdx="0">
    <p:extLst>
      <p:ext uri="{19B8F6BF-5375-455C-9EA6-DF929625EA0E}">
        <p15:presenceInfo xmlns:p15="http://schemas.microsoft.com/office/powerpoint/2012/main" userId="49e20b707105c1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419" sz="2800"/>
              <a:t>COSTOS</a:t>
            </a:r>
            <a:r>
              <a:rPr lang="es-419" sz="2800" baseline="0"/>
              <a:t> DE OPERACION</a:t>
            </a:r>
            <a:endParaRPr lang="es-419" sz="2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2B4B-41C1-8F47-E4BAF2E505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2B4B-41C1-8F47-E4BAF2E5058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2B4B-41C1-8F47-E4BAF2E5058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2B4B-41C1-8F47-E4BAF2E5058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2B4B-41C1-8F47-E4BAF2E5058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2B4B-41C1-8F47-E4BAF2E5058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2B4B-41C1-8F47-E4BAF2E5058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2B4B-41C1-8F47-E4BAF2E5058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2B4B-41C1-8F47-E4BAF2E5058C}"/>
              </c:ext>
            </c:extLst>
          </c:dPt>
          <c:dLbls>
            <c:dLbl>
              <c:idx val="1"/>
              <c:layout>
                <c:manualLayout>
                  <c:x val="-7.9571137063211173E-2"/>
                  <c:y val="-0.1831137598286472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4B-41C1-8F47-E4BAF2E5058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B4B-41C1-8F47-E4BAF2E5058C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Hoja2!$A$16:$A$24</c:f>
              <c:strCache>
                <c:ptCount val="9"/>
                <c:pt idx="0">
                  <c:v>Salarios, Jornales, Prestaciones Sociales y Parafiscales</c:v>
                </c:pt>
                <c:pt idx="1">
                  <c:v>Transporte Fletes y Acarreos</c:v>
                </c:pt>
                <c:pt idx="2">
                  <c:v>Costos por Control de Calidad</c:v>
                </c:pt>
                <c:pt idx="3">
                  <c:v>Depreciaciones </c:v>
                </c:pt>
                <c:pt idx="4">
                  <c:v>Productos Insumos Quimicos</c:v>
                </c:pt>
                <c:pt idx="5">
                  <c:v>Energia para Bombeo</c:v>
                </c:pt>
                <c:pt idx="6">
                  <c:v>Mantenimiento Reparaciones Redes, Bocatomas, Terrenos y Construcciones</c:v>
                </c:pt>
                <c:pt idx="7">
                  <c:v>Elementos y Accesorios de Acueducto</c:v>
                </c:pt>
                <c:pt idx="8">
                  <c:v>Tasa por Utilizacion de los Recursos Raturales</c:v>
                </c:pt>
              </c:strCache>
            </c:strRef>
          </c:cat>
          <c:val>
            <c:numRef>
              <c:f>Hoja2!$B$16:$B$24</c:f>
              <c:numCache>
                <c:formatCode>0.00%</c:formatCode>
                <c:ptCount val="9"/>
                <c:pt idx="0">
                  <c:v>0.38389024822786977</c:v>
                </c:pt>
                <c:pt idx="1">
                  <c:v>1.2685381844623997E-2</c:v>
                </c:pt>
                <c:pt idx="2">
                  <c:v>1.7744423644100438E-2</c:v>
                </c:pt>
                <c:pt idx="3">
                  <c:v>0.10496537329308191</c:v>
                </c:pt>
                <c:pt idx="4">
                  <c:v>5.0244873769308883E-2</c:v>
                </c:pt>
                <c:pt idx="5">
                  <c:v>0.13248357436677444</c:v>
                </c:pt>
                <c:pt idx="6">
                  <c:v>0.1211001195609599</c:v>
                </c:pt>
                <c:pt idx="7">
                  <c:v>0.1742371581643227</c:v>
                </c:pt>
                <c:pt idx="8">
                  <c:v>2.6488471289579808E-3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B4B-41C1-8F47-E4BAF2E5058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491743361087462"/>
          <c:y val="4.1858875872223297E-2"/>
          <c:w val="0.3404065952916871"/>
          <c:h val="0.9362627232571538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419" sz="3200"/>
              <a:t>GASTOS</a:t>
            </a:r>
            <a:r>
              <a:rPr lang="es-419" sz="3200" baseline="0"/>
              <a:t> DE ADMINISTRACION</a:t>
            </a:r>
            <a:endParaRPr lang="es-419" sz="3200"/>
          </a:p>
        </c:rich>
      </c:tx>
      <c:layout>
        <c:manualLayout>
          <c:xMode val="edge"/>
          <c:yMode val="edge"/>
          <c:x val="0.17279000265121555"/>
          <c:y val="3.2738095238095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0319-437B-9AEA-FE6B67F099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0319-437B-9AEA-FE6B67F0991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0319-437B-9AEA-FE6B67F0991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0319-437B-9AEA-FE6B67F0991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0319-437B-9AEA-FE6B67F0991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0319-437B-9AEA-FE6B67F0991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0319-437B-9AEA-FE6B67F0991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0319-437B-9AEA-FE6B67F0991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0319-437B-9AEA-FE6B67F09914}"/>
              </c:ext>
            </c:extLst>
          </c:dPt>
          <c:dLbls>
            <c:dLbl>
              <c:idx val="1"/>
              <c:layout>
                <c:manualLayout>
                  <c:x val="-4.3780554150008089E-2"/>
                  <c:y val="-0.1620416812060342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319-437B-9AEA-FE6B67F09914}"/>
                </c:ext>
              </c:extLst>
            </c:dLbl>
            <c:dLbl>
              <c:idx val="4"/>
              <c:layout>
                <c:manualLayout>
                  <c:x val="7.098601923549594E-2"/>
                  <c:y val="4.291899928693888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319-437B-9AEA-FE6B67F09914}"/>
                </c:ext>
              </c:extLst>
            </c:dLbl>
            <c:dLbl>
              <c:idx val="6"/>
              <c:layout>
                <c:manualLayout>
                  <c:x val="8.7759038260067285E-2"/>
                  <c:y val="5.61791047795326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319-437B-9AEA-FE6B67F09914}"/>
                </c:ext>
              </c:extLst>
            </c:dLbl>
            <c:dLbl>
              <c:idx val="7"/>
              <c:layout>
                <c:manualLayout>
                  <c:x val="9.9186205185067683E-2"/>
                  <c:y val="0.1571562514223294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319-437B-9AEA-FE6B67F09914}"/>
                </c:ext>
              </c:extLst>
            </c:dLbl>
            <c:dLbl>
              <c:idx val="8"/>
              <c:layout>
                <c:manualLayout>
                  <c:x val="2.9425164805612615E-2"/>
                  <c:y val="9.772498090917826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319-437B-9AEA-FE6B67F0991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Hoja2!$A$28:$A$36</c:f>
              <c:strCache>
                <c:ptCount val="9"/>
                <c:pt idx="0">
                  <c:v>Sueldos del Personal</c:v>
                </c:pt>
                <c:pt idx="1">
                  <c:v>Gasto de Representacion</c:v>
                </c:pt>
                <c:pt idx="2">
                  <c:v>Gastos de Asociación</c:v>
                </c:pt>
                <c:pt idx="3">
                  <c:v>Comisiones Honorarios y Servicios</c:v>
                </c:pt>
                <c:pt idx="4">
                  <c:v>Papelería Materiales y Suministros</c:v>
                </c:pt>
                <c:pt idx="5">
                  <c:v>Servicios Públicos</c:v>
                </c:pt>
                <c:pt idx="6">
                  <c:v>Procesamiento de Información</c:v>
                </c:pt>
                <c:pt idx="7">
                  <c:v>Impuesto de Industria y Comercio, Contribuciones, Paz y Salvos</c:v>
                </c:pt>
                <c:pt idx="8">
                  <c:v>Renovación Matricula Camara de Comercio</c:v>
                </c:pt>
              </c:strCache>
            </c:strRef>
          </c:cat>
          <c:val>
            <c:numRef>
              <c:f>Hoja2!$B$28:$B$36</c:f>
              <c:numCache>
                <c:formatCode>0.00%</c:formatCode>
                <c:ptCount val="9"/>
                <c:pt idx="0">
                  <c:v>0.40861987338185407</c:v>
                </c:pt>
                <c:pt idx="1">
                  <c:v>4.590315227676546E-2</c:v>
                </c:pt>
                <c:pt idx="2">
                  <c:v>7.2028346979953375E-2</c:v>
                </c:pt>
                <c:pt idx="3">
                  <c:v>0.23406888655757593</c:v>
                </c:pt>
                <c:pt idx="4">
                  <c:v>5.8659043253615741E-2</c:v>
                </c:pt>
                <c:pt idx="5">
                  <c:v>1.9231983992795548E-2</c:v>
                </c:pt>
                <c:pt idx="6">
                  <c:v>7.4590497303805139E-2</c:v>
                </c:pt>
                <c:pt idx="7">
                  <c:v>6.5434242272369381E-2</c:v>
                </c:pt>
                <c:pt idx="8">
                  <c:v>2.1463973981265334E-2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319-437B-9AEA-FE6B67F0991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318065680735646"/>
          <c:y val="3.4557789651293594E-2"/>
          <c:w val="0.36474387245133483"/>
          <c:h val="0.9410857284814706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0784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73708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92271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02983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9442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0697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88449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87528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8391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65713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656289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6574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080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93303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61372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09849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3984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72CFED5-013E-4D60-BCF9-C5DC683F260B}" type="datetimeFigureOut">
              <a:rPr lang="es-419" smtClean="0"/>
              <a:t>4/3/2023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B5B2E94-00DE-478D-B1CB-0ECF3A6439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776091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D04858FE-845F-146E-12D1-6EB842359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311593"/>
              </p:ext>
            </p:extLst>
          </p:nvPr>
        </p:nvGraphicFramePr>
        <p:xfrm>
          <a:off x="2082799" y="3887632"/>
          <a:ext cx="8398934" cy="1780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467">
                  <a:extLst>
                    <a:ext uri="{9D8B030D-6E8A-4147-A177-3AD203B41FA5}">
                      <a16:colId xmlns:a16="http://schemas.microsoft.com/office/drawing/2014/main" val="3018605807"/>
                    </a:ext>
                  </a:extLst>
                </a:gridCol>
                <a:gridCol w="4199467">
                  <a:extLst>
                    <a:ext uri="{9D8B030D-6E8A-4147-A177-3AD203B41FA5}">
                      <a16:colId xmlns:a16="http://schemas.microsoft.com/office/drawing/2014/main" val="2083487959"/>
                    </a:ext>
                  </a:extLst>
                </a:gridCol>
              </a:tblGrid>
              <a:tr h="701004">
                <a:tc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2021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2022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178500"/>
                  </a:ext>
                </a:extLst>
              </a:tr>
              <a:tr h="957656">
                <a:tc>
                  <a:txBody>
                    <a:bodyPr/>
                    <a:lstStyle/>
                    <a:p>
                      <a:r>
                        <a:rPr lang="es-419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191.900.158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419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237.344.095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7477"/>
                  </a:ext>
                </a:extLst>
              </a:tr>
            </a:tbl>
          </a:graphicData>
        </a:graphic>
      </p:graphicFrame>
      <p:graphicFrame>
        <p:nvGraphicFramePr>
          <p:cNvPr id="16" name="Tabla 16">
            <a:extLst>
              <a:ext uri="{FF2B5EF4-FFF2-40B4-BE49-F238E27FC236}">
                <a16:creationId xmlns:a16="http://schemas.microsoft.com/office/drawing/2014/main" id="{445EFC87-D617-F936-7EBA-17C23D6913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54326"/>
              </p:ext>
            </p:extLst>
          </p:nvPr>
        </p:nvGraphicFramePr>
        <p:xfrm>
          <a:off x="2794000" y="1189752"/>
          <a:ext cx="6739465" cy="160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9465">
                  <a:extLst>
                    <a:ext uri="{9D8B030D-6E8A-4147-A177-3AD203B41FA5}">
                      <a16:colId xmlns:a16="http://schemas.microsoft.com/office/drawing/2014/main" val="2044844777"/>
                    </a:ext>
                  </a:extLst>
                </a:gridCol>
              </a:tblGrid>
              <a:tr h="1604248">
                <a:tc>
                  <a:txBody>
                    <a:bodyPr/>
                    <a:lstStyle/>
                    <a:p>
                      <a:pPr algn="ctr"/>
                      <a:r>
                        <a:rPr lang="es-MX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INGRESOS</a:t>
                      </a:r>
                      <a:endParaRPr lang="es-419" sz="5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100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265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abla 19">
            <a:extLst>
              <a:ext uri="{FF2B5EF4-FFF2-40B4-BE49-F238E27FC236}">
                <a16:creationId xmlns:a16="http://schemas.microsoft.com/office/drawing/2014/main" id="{4EB2D75B-549C-9BAA-7DD7-4907A6B4F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329661"/>
              </p:ext>
            </p:extLst>
          </p:nvPr>
        </p:nvGraphicFramePr>
        <p:xfrm>
          <a:off x="1253066" y="1643233"/>
          <a:ext cx="9414933" cy="3571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3172">
                  <a:extLst>
                    <a:ext uri="{9D8B030D-6E8A-4147-A177-3AD203B41FA5}">
                      <a16:colId xmlns:a16="http://schemas.microsoft.com/office/drawing/2014/main" val="4125639495"/>
                    </a:ext>
                  </a:extLst>
                </a:gridCol>
                <a:gridCol w="3085301">
                  <a:extLst>
                    <a:ext uri="{9D8B030D-6E8A-4147-A177-3AD203B41FA5}">
                      <a16:colId xmlns:a16="http://schemas.microsoft.com/office/drawing/2014/main" val="4230423273"/>
                    </a:ext>
                  </a:extLst>
                </a:gridCol>
                <a:gridCol w="2686460">
                  <a:extLst>
                    <a:ext uri="{9D8B030D-6E8A-4147-A177-3AD203B41FA5}">
                      <a16:colId xmlns:a16="http://schemas.microsoft.com/office/drawing/2014/main" val="3302155839"/>
                    </a:ext>
                  </a:extLst>
                </a:gridCol>
              </a:tblGrid>
              <a:tr h="1190511">
                <a:tc gridSpan="3"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MATRICULAS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991775"/>
                  </a:ext>
                </a:extLst>
              </a:tr>
              <a:tr h="1190511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37985"/>
                  </a:ext>
                </a:extLst>
              </a:tr>
              <a:tr h="1190511"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9.386.861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38.276.855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307.77 %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788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4480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a 18">
            <a:extLst>
              <a:ext uri="{FF2B5EF4-FFF2-40B4-BE49-F238E27FC236}">
                <a16:creationId xmlns:a16="http://schemas.microsoft.com/office/drawing/2014/main" id="{3C2A2297-DBD2-BAE5-E4A8-440B54027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683590"/>
              </p:ext>
            </p:extLst>
          </p:nvPr>
        </p:nvGraphicFramePr>
        <p:xfrm>
          <a:off x="660400" y="1981199"/>
          <a:ext cx="10312400" cy="3318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1046">
                  <a:extLst>
                    <a:ext uri="{9D8B030D-6E8A-4147-A177-3AD203B41FA5}">
                      <a16:colId xmlns:a16="http://schemas.microsoft.com/office/drawing/2014/main" val="3940639847"/>
                    </a:ext>
                  </a:extLst>
                </a:gridCol>
                <a:gridCol w="3760107">
                  <a:extLst>
                    <a:ext uri="{9D8B030D-6E8A-4147-A177-3AD203B41FA5}">
                      <a16:colId xmlns:a16="http://schemas.microsoft.com/office/drawing/2014/main" val="1037856881"/>
                    </a:ext>
                  </a:extLst>
                </a:gridCol>
                <a:gridCol w="2851247">
                  <a:extLst>
                    <a:ext uri="{9D8B030D-6E8A-4147-A177-3AD203B41FA5}">
                      <a16:colId xmlns:a16="http://schemas.microsoft.com/office/drawing/2014/main" val="3913391765"/>
                    </a:ext>
                  </a:extLst>
                </a:gridCol>
              </a:tblGrid>
              <a:tr h="1106311">
                <a:tc gridSpan="3"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CARGO FIJO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293486"/>
                  </a:ext>
                </a:extLst>
              </a:tr>
              <a:tr h="1106311">
                <a:tc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143820"/>
                  </a:ext>
                </a:extLst>
              </a:tr>
              <a:tr h="1106311">
                <a:tc>
                  <a:txBody>
                    <a:bodyPr/>
                    <a:lstStyle/>
                    <a:p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64.097.671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72.839.909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13.64%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61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6981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a 20">
            <a:extLst>
              <a:ext uri="{FF2B5EF4-FFF2-40B4-BE49-F238E27FC236}">
                <a16:creationId xmlns:a16="http://schemas.microsoft.com/office/drawing/2014/main" id="{16044DFF-22C3-7660-2842-137D3FFAFF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552392"/>
              </p:ext>
            </p:extLst>
          </p:nvPr>
        </p:nvGraphicFramePr>
        <p:xfrm>
          <a:off x="897467" y="1828800"/>
          <a:ext cx="100584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4666">
                  <a:extLst>
                    <a:ext uri="{9D8B030D-6E8A-4147-A177-3AD203B41FA5}">
                      <a16:colId xmlns:a16="http://schemas.microsoft.com/office/drawing/2014/main" val="2878233495"/>
                    </a:ext>
                  </a:extLst>
                </a:gridCol>
                <a:gridCol w="3776134">
                  <a:extLst>
                    <a:ext uri="{9D8B030D-6E8A-4147-A177-3AD203B41FA5}">
                      <a16:colId xmlns:a16="http://schemas.microsoft.com/office/drawing/2014/main" val="3716607097"/>
                    </a:ext>
                  </a:extLst>
                </a:gridCol>
                <a:gridCol w="2387600">
                  <a:extLst>
                    <a:ext uri="{9D8B030D-6E8A-4147-A177-3AD203B41FA5}">
                      <a16:colId xmlns:a16="http://schemas.microsoft.com/office/drawing/2014/main" val="59485571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CONSUMO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82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36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419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113.037.184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117.817.720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4.23 %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97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360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FAB0270-5C59-79A0-8183-1F8A9C559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33" y="461541"/>
            <a:ext cx="10498667" cy="57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10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a 16">
            <a:extLst>
              <a:ext uri="{FF2B5EF4-FFF2-40B4-BE49-F238E27FC236}">
                <a16:creationId xmlns:a16="http://schemas.microsoft.com/office/drawing/2014/main" id="{445EFC87-D617-F936-7EBA-17C23D6913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194119"/>
              </p:ext>
            </p:extLst>
          </p:nvPr>
        </p:nvGraphicFramePr>
        <p:xfrm>
          <a:off x="2777068" y="1117599"/>
          <a:ext cx="6468532" cy="9482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8532">
                  <a:extLst>
                    <a:ext uri="{9D8B030D-6E8A-4147-A177-3AD203B41FA5}">
                      <a16:colId xmlns:a16="http://schemas.microsoft.com/office/drawing/2014/main" val="2044844777"/>
                    </a:ext>
                  </a:extLst>
                </a:gridCol>
              </a:tblGrid>
              <a:tr h="948267">
                <a:tc>
                  <a:txBody>
                    <a:bodyPr/>
                    <a:lstStyle/>
                    <a:p>
                      <a:pPr algn="ctr"/>
                      <a:r>
                        <a:rPr lang="es-MX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INGRESOS</a:t>
                      </a:r>
                      <a:endParaRPr lang="es-419" sz="4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100361"/>
                  </a:ext>
                </a:extLst>
              </a:tr>
            </a:tbl>
          </a:graphicData>
        </a:graphic>
      </p:graphicFrame>
      <p:graphicFrame>
        <p:nvGraphicFramePr>
          <p:cNvPr id="20" name="Tabla 20">
            <a:extLst>
              <a:ext uri="{FF2B5EF4-FFF2-40B4-BE49-F238E27FC236}">
                <a16:creationId xmlns:a16="http://schemas.microsoft.com/office/drawing/2014/main" id="{16044DFF-22C3-7660-2842-137D3FFAFF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526437"/>
              </p:ext>
            </p:extLst>
          </p:nvPr>
        </p:nvGraphicFramePr>
        <p:xfrm>
          <a:off x="1929296" y="2668695"/>
          <a:ext cx="8333408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478">
                  <a:extLst>
                    <a:ext uri="{9D8B030D-6E8A-4147-A177-3AD203B41FA5}">
                      <a16:colId xmlns:a16="http://schemas.microsoft.com/office/drawing/2014/main" val="2878233495"/>
                    </a:ext>
                  </a:extLst>
                </a:gridCol>
                <a:gridCol w="3166533">
                  <a:extLst>
                    <a:ext uri="{9D8B030D-6E8A-4147-A177-3AD203B41FA5}">
                      <a16:colId xmlns:a16="http://schemas.microsoft.com/office/drawing/2014/main" val="3716607097"/>
                    </a:ext>
                  </a:extLst>
                </a:gridCol>
                <a:gridCol w="2251397">
                  <a:extLst>
                    <a:ext uri="{9D8B030D-6E8A-4147-A177-3AD203B41FA5}">
                      <a16:colId xmlns:a16="http://schemas.microsoft.com/office/drawing/2014/main" val="59485571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RENDIMIENTOS FINANCIEROS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82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36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57.264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5.07 %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972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3010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a 16">
            <a:extLst>
              <a:ext uri="{FF2B5EF4-FFF2-40B4-BE49-F238E27FC236}">
                <a16:creationId xmlns:a16="http://schemas.microsoft.com/office/drawing/2014/main" id="{445EFC87-D617-F936-7EBA-17C23D6913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17744"/>
              </p:ext>
            </p:extLst>
          </p:nvPr>
        </p:nvGraphicFramePr>
        <p:xfrm>
          <a:off x="4041912" y="226905"/>
          <a:ext cx="437321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3218">
                  <a:extLst>
                    <a:ext uri="{9D8B030D-6E8A-4147-A177-3AD203B41FA5}">
                      <a16:colId xmlns:a16="http://schemas.microsoft.com/office/drawing/2014/main" val="2044844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6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COSTOS</a:t>
                      </a:r>
                      <a:endParaRPr lang="es-419" sz="6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100361"/>
                  </a:ext>
                </a:extLst>
              </a:tr>
            </a:tbl>
          </a:graphicData>
        </a:graphic>
      </p:graphicFrame>
      <p:graphicFrame>
        <p:nvGraphicFramePr>
          <p:cNvPr id="18" name="Tabla 18">
            <a:extLst>
              <a:ext uri="{FF2B5EF4-FFF2-40B4-BE49-F238E27FC236}">
                <a16:creationId xmlns:a16="http://schemas.microsoft.com/office/drawing/2014/main" id="{3C2A2297-DBD2-BAE5-E4A8-440B54027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831553"/>
              </p:ext>
            </p:extLst>
          </p:nvPr>
        </p:nvGraphicFramePr>
        <p:xfrm>
          <a:off x="2213113" y="1934817"/>
          <a:ext cx="8534401" cy="2595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5862">
                  <a:extLst>
                    <a:ext uri="{9D8B030D-6E8A-4147-A177-3AD203B41FA5}">
                      <a16:colId xmlns:a16="http://schemas.microsoft.com/office/drawing/2014/main" val="3940639847"/>
                    </a:ext>
                  </a:extLst>
                </a:gridCol>
                <a:gridCol w="3272208">
                  <a:extLst>
                    <a:ext uri="{9D8B030D-6E8A-4147-A177-3AD203B41FA5}">
                      <a16:colId xmlns:a16="http://schemas.microsoft.com/office/drawing/2014/main" val="1037856881"/>
                    </a:ext>
                  </a:extLst>
                </a:gridCol>
                <a:gridCol w="2106331">
                  <a:extLst>
                    <a:ext uri="{9D8B030D-6E8A-4147-A177-3AD203B41FA5}">
                      <a16:colId xmlns:a16="http://schemas.microsoft.com/office/drawing/2014/main" val="3913391765"/>
                    </a:ext>
                  </a:extLst>
                </a:gridCol>
              </a:tblGrid>
              <a:tr h="346962">
                <a:tc gridSpan="3"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COSTOS DE OPERACION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293486"/>
                  </a:ext>
                </a:extLst>
              </a:tr>
              <a:tr h="684229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143820"/>
                  </a:ext>
                </a:extLst>
              </a:tr>
              <a:tr h="1270711">
                <a:tc>
                  <a:txBody>
                    <a:bodyPr/>
                    <a:lstStyle/>
                    <a:p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112.105.109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107.604.171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- 4.01%</a:t>
                      </a:r>
                    </a:p>
                    <a:p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61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1337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96E189DD-7526-7183-0A84-82ED9F7B3D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6120804"/>
              </p:ext>
            </p:extLst>
          </p:nvPr>
        </p:nvGraphicFramePr>
        <p:xfrm>
          <a:off x="389467" y="321733"/>
          <a:ext cx="11328399" cy="624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508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a 16">
            <a:extLst>
              <a:ext uri="{FF2B5EF4-FFF2-40B4-BE49-F238E27FC236}">
                <a16:creationId xmlns:a16="http://schemas.microsoft.com/office/drawing/2014/main" id="{445EFC87-D617-F936-7EBA-17C23D6913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00259"/>
              </p:ext>
            </p:extLst>
          </p:nvPr>
        </p:nvGraphicFramePr>
        <p:xfrm>
          <a:off x="3189356" y="663615"/>
          <a:ext cx="5813288" cy="1114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3288">
                  <a:extLst>
                    <a:ext uri="{9D8B030D-6E8A-4147-A177-3AD203B41FA5}">
                      <a16:colId xmlns:a16="http://schemas.microsoft.com/office/drawing/2014/main" val="2044844777"/>
                    </a:ext>
                  </a:extLst>
                </a:gridCol>
              </a:tblGrid>
              <a:tr h="1114385">
                <a:tc>
                  <a:txBody>
                    <a:bodyPr/>
                    <a:lstStyle/>
                    <a:p>
                      <a:pPr algn="ctr"/>
                      <a:r>
                        <a:rPr lang="es-MX" sz="6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GASTOS</a:t>
                      </a:r>
                      <a:endParaRPr lang="es-419" sz="6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100361"/>
                  </a:ext>
                </a:extLst>
              </a:tr>
            </a:tbl>
          </a:graphicData>
        </a:graphic>
      </p:graphicFrame>
      <p:graphicFrame>
        <p:nvGraphicFramePr>
          <p:cNvPr id="18" name="Tabla 18">
            <a:extLst>
              <a:ext uri="{FF2B5EF4-FFF2-40B4-BE49-F238E27FC236}">
                <a16:creationId xmlns:a16="http://schemas.microsoft.com/office/drawing/2014/main" id="{3C2A2297-DBD2-BAE5-E4A8-440B54027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18184"/>
              </p:ext>
            </p:extLst>
          </p:nvPr>
        </p:nvGraphicFramePr>
        <p:xfrm>
          <a:off x="2111513" y="2747617"/>
          <a:ext cx="8534401" cy="2595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5862">
                  <a:extLst>
                    <a:ext uri="{9D8B030D-6E8A-4147-A177-3AD203B41FA5}">
                      <a16:colId xmlns:a16="http://schemas.microsoft.com/office/drawing/2014/main" val="3940639847"/>
                    </a:ext>
                  </a:extLst>
                </a:gridCol>
                <a:gridCol w="3272208">
                  <a:extLst>
                    <a:ext uri="{9D8B030D-6E8A-4147-A177-3AD203B41FA5}">
                      <a16:colId xmlns:a16="http://schemas.microsoft.com/office/drawing/2014/main" val="1037856881"/>
                    </a:ext>
                  </a:extLst>
                </a:gridCol>
                <a:gridCol w="2106331">
                  <a:extLst>
                    <a:ext uri="{9D8B030D-6E8A-4147-A177-3AD203B41FA5}">
                      <a16:colId xmlns:a16="http://schemas.microsoft.com/office/drawing/2014/main" val="3913391765"/>
                    </a:ext>
                  </a:extLst>
                </a:gridCol>
              </a:tblGrid>
              <a:tr h="337685">
                <a:tc gridSpan="3"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GASTOS ADMINISTRATIVOS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293486"/>
                  </a:ext>
                </a:extLst>
              </a:tr>
              <a:tr h="684229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143820"/>
                  </a:ext>
                </a:extLst>
              </a:tr>
              <a:tr h="1270711"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74.021.544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94.111.183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21.35%</a:t>
                      </a:r>
                    </a:p>
                    <a:p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61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171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BFA7965-8E94-B392-C376-99E2E5FB21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5126978"/>
              </p:ext>
            </p:extLst>
          </p:nvPr>
        </p:nvGraphicFramePr>
        <p:xfrm>
          <a:off x="508000" y="338667"/>
          <a:ext cx="11362267" cy="6349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3072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a 16">
            <a:extLst>
              <a:ext uri="{FF2B5EF4-FFF2-40B4-BE49-F238E27FC236}">
                <a16:creationId xmlns:a16="http://schemas.microsoft.com/office/drawing/2014/main" id="{445EFC87-D617-F936-7EBA-17C23D6913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830341"/>
              </p:ext>
            </p:extLst>
          </p:nvPr>
        </p:nvGraphicFramePr>
        <p:xfrm>
          <a:off x="3544956" y="226905"/>
          <a:ext cx="5102088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2088">
                  <a:extLst>
                    <a:ext uri="{9D8B030D-6E8A-4147-A177-3AD203B41FA5}">
                      <a16:colId xmlns:a16="http://schemas.microsoft.com/office/drawing/2014/main" val="2044844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GASTOS</a:t>
                      </a:r>
                      <a:endParaRPr lang="es-419" sz="4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100361"/>
                  </a:ext>
                </a:extLst>
              </a:tr>
            </a:tbl>
          </a:graphicData>
        </a:graphic>
      </p:graphicFrame>
      <p:graphicFrame>
        <p:nvGraphicFramePr>
          <p:cNvPr id="18" name="Tabla 18">
            <a:extLst>
              <a:ext uri="{FF2B5EF4-FFF2-40B4-BE49-F238E27FC236}">
                <a16:creationId xmlns:a16="http://schemas.microsoft.com/office/drawing/2014/main" id="{3C2A2297-DBD2-BAE5-E4A8-440B54027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14645"/>
              </p:ext>
            </p:extLst>
          </p:nvPr>
        </p:nvGraphicFramePr>
        <p:xfrm>
          <a:off x="2577546" y="1475388"/>
          <a:ext cx="7394714" cy="2172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9461">
                  <a:extLst>
                    <a:ext uri="{9D8B030D-6E8A-4147-A177-3AD203B41FA5}">
                      <a16:colId xmlns:a16="http://schemas.microsoft.com/office/drawing/2014/main" val="3940639847"/>
                    </a:ext>
                  </a:extLst>
                </a:gridCol>
                <a:gridCol w="2597426">
                  <a:extLst>
                    <a:ext uri="{9D8B030D-6E8A-4147-A177-3AD203B41FA5}">
                      <a16:colId xmlns:a16="http://schemas.microsoft.com/office/drawing/2014/main" val="1037856881"/>
                    </a:ext>
                  </a:extLst>
                </a:gridCol>
                <a:gridCol w="1987827">
                  <a:extLst>
                    <a:ext uri="{9D8B030D-6E8A-4147-A177-3AD203B41FA5}">
                      <a16:colId xmlns:a16="http://schemas.microsoft.com/office/drawing/2014/main" val="3913391765"/>
                    </a:ext>
                  </a:extLst>
                </a:gridCol>
              </a:tblGrid>
              <a:tr h="567725">
                <a:tc gridSpan="3"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 PRESTAMO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293486"/>
                  </a:ext>
                </a:extLst>
              </a:tr>
              <a:tr h="567725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143820"/>
                  </a:ext>
                </a:extLst>
              </a:tr>
              <a:tr h="892132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3.029.767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6.154.390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50.77%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61933"/>
                  </a:ext>
                </a:extLst>
              </a:tr>
            </a:tbl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6FC25004-62DF-45DB-0336-A1FF986445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05940"/>
              </p:ext>
            </p:extLst>
          </p:nvPr>
        </p:nvGraphicFramePr>
        <p:xfrm>
          <a:off x="2363303" y="4073203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478629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57269385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417228401"/>
                    </a:ext>
                  </a:extLst>
                </a:gridCol>
              </a:tblGrid>
              <a:tr h="468833">
                <a:tc gridSpan="3">
                  <a:txBody>
                    <a:bodyPr/>
                    <a:lstStyle/>
                    <a:p>
                      <a:pPr algn="ctr"/>
                      <a:r>
                        <a:rPr lang="es-MX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COMISIONES POR RECAUDO</a:t>
                      </a:r>
                      <a:endParaRPr lang="es-419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26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419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36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/>
                        <a:t>1.862.764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1.929.388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3.45 %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458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9773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a 16">
            <a:extLst>
              <a:ext uri="{FF2B5EF4-FFF2-40B4-BE49-F238E27FC236}">
                <a16:creationId xmlns:a16="http://schemas.microsoft.com/office/drawing/2014/main" id="{445EFC87-D617-F936-7EBA-17C23D6913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682632"/>
              </p:ext>
            </p:extLst>
          </p:nvPr>
        </p:nvGraphicFramePr>
        <p:xfrm>
          <a:off x="2215321" y="895036"/>
          <a:ext cx="8423963" cy="2076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3963">
                  <a:extLst>
                    <a:ext uri="{9D8B030D-6E8A-4147-A177-3AD203B41FA5}">
                      <a16:colId xmlns:a16="http://schemas.microsoft.com/office/drawing/2014/main" val="2044844777"/>
                    </a:ext>
                  </a:extLst>
                </a:gridCol>
              </a:tblGrid>
              <a:tr h="2076028">
                <a:tc>
                  <a:txBody>
                    <a:bodyPr/>
                    <a:lstStyle/>
                    <a:p>
                      <a:pPr algn="ctr"/>
                      <a:endParaRPr lang="es-MX" sz="4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MX" sz="4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EXCEDENTE O PERDIDA</a:t>
                      </a:r>
                      <a:endParaRPr lang="es-419" sz="4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100361"/>
                  </a:ext>
                </a:extLst>
              </a:tr>
            </a:tbl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6FC25004-62DF-45DB-0336-A1FF986445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269614"/>
              </p:ext>
            </p:extLst>
          </p:nvPr>
        </p:nvGraphicFramePr>
        <p:xfrm>
          <a:off x="2363302" y="3429000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6478629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57269385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417228401"/>
                    </a:ext>
                  </a:extLst>
                </a:gridCol>
              </a:tblGrid>
              <a:tr h="468833">
                <a:tc gridSpan="3">
                  <a:txBody>
                    <a:bodyPr/>
                    <a:lstStyle/>
                    <a:p>
                      <a:pPr algn="ctr"/>
                      <a:r>
                        <a:rPr lang="es-MX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EXCEDENTE</a:t>
                      </a:r>
                      <a:endParaRPr lang="es-419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26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419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36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/>
                        <a:t>9</a:t>
                      </a:r>
                      <a:r>
                        <a:rPr lang="es-419" sz="3600" b="1" dirty="0"/>
                        <a:t>38.238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27.605.129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96.60 %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458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05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7B8D250-DF52-61E4-9546-517FBBF67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207" y="496570"/>
            <a:ext cx="10735986" cy="293243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0149F8C-CD84-332C-DD3B-916E2D3C7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547" y="3644972"/>
            <a:ext cx="8419306" cy="22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0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14403B25-A4D9-51B9-677D-A7718C53A1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388504"/>
              </p:ext>
            </p:extLst>
          </p:nvPr>
        </p:nvGraphicFramePr>
        <p:xfrm>
          <a:off x="1049866" y="1404729"/>
          <a:ext cx="10092267" cy="3438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4089">
                  <a:extLst>
                    <a:ext uri="{9D8B030D-6E8A-4147-A177-3AD203B41FA5}">
                      <a16:colId xmlns:a16="http://schemas.microsoft.com/office/drawing/2014/main" val="3710450289"/>
                    </a:ext>
                  </a:extLst>
                </a:gridCol>
                <a:gridCol w="3364089">
                  <a:extLst>
                    <a:ext uri="{9D8B030D-6E8A-4147-A177-3AD203B41FA5}">
                      <a16:colId xmlns:a16="http://schemas.microsoft.com/office/drawing/2014/main" val="3083652027"/>
                    </a:ext>
                  </a:extLst>
                </a:gridCol>
                <a:gridCol w="3364089">
                  <a:extLst>
                    <a:ext uri="{9D8B030D-6E8A-4147-A177-3AD203B41FA5}">
                      <a16:colId xmlns:a16="http://schemas.microsoft.com/office/drawing/2014/main" val="2706933156"/>
                    </a:ext>
                  </a:extLst>
                </a:gridCol>
              </a:tblGrid>
              <a:tr h="1546932">
                <a:tc gridSpan="3"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PROVISION PARA PROTECCION DE INVERSIONES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374981"/>
                  </a:ext>
                </a:extLst>
              </a:tr>
              <a:tr h="945635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3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72725"/>
                  </a:ext>
                </a:extLst>
              </a:tr>
              <a:tr h="945635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5.949.547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9.168.647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-191.88 %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785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5934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14403B25-A4D9-51B9-677D-A7718C53A15E}"/>
              </a:ext>
            </a:extLst>
          </p:cNvPr>
          <p:cNvGraphicFramePr>
            <a:graphicFrameLocks noGrp="1"/>
          </p:cNvGraphicFramePr>
          <p:nvPr/>
        </p:nvGraphicFramePr>
        <p:xfrm>
          <a:off x="1497496" y="490330"/>
          <a:ext cx="9263268" cy="4359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7756">
                  <a:extLst>
                    <a:ext uri="{9D8B030D-6E8A-4147-A177-3AD203B41FA5}">
                      <a16:colId xmlns:a16="http://schemas.microsoft.com/office/drawing/2014/main" val="3710450289"/>
                    </a:ext>
                  </a:extLst>
                </a:gridCol>
                <a:gridCol w="3087756">
                  <a:extLst>
                    <a:ext uri="{9D8B030D-6E8A-4147-A177-3AD203B41FA5}">
                      <a16:colId xmlns:a16="http://schemas.microsoft.com/office/drawing/2014/main" val="3083652027"/>
                    </a:ext>
                  </a:extLst>
                </a:gridCol>
                <a:gridCol w="3087756">
                  <a:extLst>
                    <a:ext uri="{9D8B030D-6E8A-4147-A177-3AD203B41FA5}">
                      <a16:colId xmlns:a16="http://schemas.microsoft.com/office/drawing/2014/main" val="2706933156"/>
                    </a:ext>
                  </a:extLst>
                </a:gridCol>
              </a:tblGrid>
              <a:tr h="726661">
                <a:tc gridSpan="3"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CUENTAS POR COBRAR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374981"/>
                  </a:ext>
                </a:extLst>
              </a:tr>
              <a:tr h="726661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3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72725"/>
                  </a:ext>
                </a:extLst>
              </a:tr>
              <a:tr h="726661"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16.138.957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7.590.815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-112.61 %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785511"/>
                  </a:ext>
                </a:extLst>
              </a:tr>
              <a:tr h="726661">
                <a:tc>
                  <a:txBody>
                    <a:bodyPr/>
                    <a:lstStyle/>
                    <a:p>
                      <a:pPr algn="ctr"/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233787"/>
                  </a:ext>
                </a:extLst>
              </a:tr>
              <a:tr h="726661"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4.109.114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21.151.208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80.57 %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579742"/>
                  </a:ext>
                </a:extLst>
              </a:tr>
              <a:tr h="726661"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4.105.379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4.706.516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12.77 %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082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4504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14403B25-A4D9-51B9-677D-A7718C53A1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949024"/>
              </p:ext>
            </p:extLst>
          </p:nvPr>
        </p:nvGraphicFramePr>
        <p:xfrm>
          <a:off x="1497496" y="490330"/>
          <a:ext cx="9263268" cy="2179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7756">
                  <a:extLst>
                    <a:ext uri="{9D8B030D-6E8A-4147-A177-3AD203B41FA5}">
                      <a16:colId xmlns:a16="http://schemas.microsoft.com/office/drawing/2014/main" val="3710450289"/>
                    </a:ext>
                  </a:extLst>
                </a:gridCol>
                <a:gridCol w="3087756">
                  <a:extLst>
                    <a:ext uri="{9D8B030D-6E8A-4147-A177-3AD203B41FA5}">
                      <a16:colId xmlns:a16="http://schemas.microsoft.com/office/drawing/2014/main" val="3083652027"/>
                    </a:ext>
                  </a:extLst>
                </a:gridCol>
                <a:gridCol w="3087756">
                  <a:extLst>
                    <a:ext uri="{9D8B030D-6E8A-4147-A177-3AD203B41FA5}">
                      <a16:colId xmlns:a16="http://schemas.microsoft.com/office/drawing/2014/main" val="2706933156"/>
                    </a:ext>
                  </a:extLst>
                </a:gridCol>
              </a:tblGrid>
              <a:tr h="726661">
                <a:tc gridSpan="3"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INVENTARIOS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374981"/>
                  </a:ext>
                </a:extLst>
              </a:tr>
              <a:tr h="726661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72725"/>
                  </a:ext>
                </a:extLst>
              </a:tr>
              <a:tr h="726661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.132.091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.815.056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-22.65 %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785511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43CB108-A7F3-16A5-4314-289A635C7E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25377"/>
              </p:ext>
            </p:extLst>
          </p:nvPr>
        </p:nvGraphicFramePr>
        <p:xfrm>
          <a:off x="1497496" y="3429000"/>
          <a:ext cx="9263268" cy="2179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7756">
                  <a:extLst>
                    <a:ext uri="{9D8B030D-6E8A-4147-A177-3AD203B41FA5}">
                      <a16:colId xmlns:a16="http://schemas.microsoft.com/office/drawing/2014/main" val="251347002"/>
                    </a:ext>
                  </a:extLst>
                </a:gridCol>
                <a:gridCol w="3087756">
                  <a:extLst>
                    <a:ext uri="{9D8B030D-6E8A-4147-A177-3AD203B41FA5}">
                      <a16:colId xmlns:a16="http://schemas.microsoft.com/office/drawing/2014/main" val="2663995070"/>
                    </a:ext>
                  </a:extLst>
                </a:gridCol>
                <a:gridCol w="3087756">
                  <a:extLst>
                    <a:ext uri="{9D8B030D-6E8A-4147-A177-3AD203B41FA5}">
                      <a16:colId xmlns:a16="http://schemas.microsoft.com/office/drawing/2014/main" val="2883408399"/>
                    </a:ext>
                  </a:extLst>
                </a:gridCol>
              </a:tblGrid>
              <a:tr h="726661">
                <a:tc gridSpan="3"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PROPIEDAD PLANTA Y EQUIPO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84859"/>
                  </a:ext>
                </a:extLst>
              </a:tr>
              <a:tr h="726661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793676"/>
                  </a:ext>
                </a:extLst>
              </a:tr>
              <a:tr h="726661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10.057.672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389.718.732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- 5.22 %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325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2527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14403B25-A4D9-51B9-677D-A7718C53A1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840248"/>
              </p:ext>
            </p:extLst>
          </p:nvPr>
        </p:nvGraphicFramePr>
        <p:xfrm>
          <a:off x="592667" y="490330"/>
          <a:ext cx="10905066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5022">
                  <a:extLst>
                    <a:ext uri="{9D8B030D-6E8A-4147-A177-3AD203B41FA5}">
                      <a16:colId xmlns:a16="http://schemas.microsoft.com/office/drawing/2014/main" val="3710450289"/>
                    </a:ext>
                  </a:extLst>
                </a:gridCol>
                <a:gridCol w="3635022">
                  <a:extLst>
                    <a:ext uri="{9D8B030D-6E8A-4147-A177-3AD203B41FA5}">
                      <a16:colId xmlns:a16="http://schemas.microsoft.com/office/drawing/2014/main" val="3083652027"/>
                    </a:ext>
                  </a:extLst>
                </a:gridCol>
                <a:gridCol w="3635022">
                  <a:extLst>
                    <a:ext uri="{9D8B030D-6E8A-4147-A177-3AD203B41FA5}">
                      <a16:colId xmlns:a16="http://schemas.microsoft.com/office/drawing/2014/main" val="2706933156"/>
                    </a:ext>
                  </a:extLst>
                </a:gridCol>
              </a:tblGrid>
              <a:tr h="726661">
                <a:tc gridSpan="3"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PASIVOS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374981"/>
                  </a:ext>
                </a:extLst>
              </a:tr>
              <a:tr h="726661">
                <a:tc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72725"/>
                  </a:ext>
                </a:extLst>
              </a:tr>
              <a:tr h="7266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r>
                        <a:rPr kumimoji="0" lang="es-419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7.394.528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es-419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1.723.094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- 49.40 %</a:t>
                      </a:r>
                      <a:endParaRPr kumimoji="0" lang="es-419" sz="4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785511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43CB108-A7F3-16A5-4314-289A635C7E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184858"/>
              </p:ext>
            </p:extLst>
          </p:nvPr>
        </p:nvGraphicFramePr>
        <p:xfrm>
          <a:off x="1616029" y="3898791"/>
          <a:ext cx="9263268" cy="2179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7756">
                  <a:extLst>
                    <a:ext uri="{9D8B030D-6E8A-4147-A177-3AD203B41FA5}">
                      <a16:colId xmlns:a16="http://schemas.microsoft.com/office/drawing/2014/main" val="251347002"/>
                    </a:ext>
                  </a:extLst>
                </a:gridCol>
                <a:gridCol w="3087756">
                  <a:extLst>
                    <a:ext uri="{9D8B030D-6E8A-4147-A177-3AD203B41FA5}">
                      <a16:colId xmlns:a16="http://schemas.microsoft.com/office/drawing/2014/main" val="2663995070"/>
                    </a:ext>
                  </a:extLst>
                </a:gridCol>
                <a:gridCol w="3087756">
                  <a:extLst>
                    <a:ext uri="{9D8B030D-6E8A-4147-A177-3AD203B41FA5}">
                      <a16:colId xmlns:a16="http://schemas.microsoft.com/office/drawing/2014/main" val="2883408399"/>
                    </a:ext>
                  </a:extLst>
                </a:gridCol>
              </a:tblGrid>
              <a:tr h="726661">
                <a:tc gridSpan="3"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FINANCIAMIENTO EXTERNO CONECTA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84859"/>
                  </a:ext>
                </a:extLst>
              </a:tr>
              <a:tr h="726661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793676"/>
                  </a:ext>
                </a:extLst>
              </a:tr>
              <a:tr h="726661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36.538.704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24.827.494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- 47.17 %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325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4869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43CB108-A7F3-16A5-4314-289A635C7E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739426"/>
              </p:ext>
            </p:extLst>
          </p:nvPr>
        </p:nvGraphicFramePr>
        <p:xfrm>
          <a:off x="1134532" y="1523999"/>
          <a:ext cx="10092267" cy="3014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4089">
                  <a:extLst>
                    <a:ext uri="{9D8B030D-6E8A-4147-A177-3AD203B41FA5}">
                      <a16:colId xmlns:a16="http://schemas.microsoft.com/office/drawing/2014/main" val="251347002"/>
                    </a:ext>
                  </a:extLst>
                </a:gridCol>
                <a:gridCol w="3364089">
                  <a:extLst>
                    <a:ext uri="{9D8B030D-6E8A-4147-A177-3AD203B41FA5}">
                      <a16:colId xmlns:a16="http://schemas.microsoft.com/office/drawing/2014/main" val="2663995070"/>
                    </a:ext>
                  </a:extLst>
                </a:gridCol>
                <a:gridCol w="3364089">
                  <a:extLst>
                    <a:ext uri="{9D8B030D-6E8A-4147-A177-3AD203B41FA5}">
                      <a16:colId xmlns:a16="http://schemas.microsoft.com/office/drawing/2014/main" val="2883408399"/>
                    </a:ext>
                  </a:extLst>
                </a:gridCol>
              </a:tblGrid>
              <a:tr h="1004711">
                <a:tc gridSpan="3"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CXP ACREEDORES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84859"/>
                  </a:ext>
                </a:extLst>
              </a:tr>
              <a:tr h="1004711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793676"/>
                  </a:ext>
                </a:extLst>
              </a:tr>
              <a:tr h="1004711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3.286.680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6.895.600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52.34 %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325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5813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43CB108-A7F3-16A5-4314-289A635C7E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598320"/>
              </p:ext>
            </p:extLst>
          </p:nvPr>
        </p:nvGraphicFramePr>
        <p:xfrm>
          <a:off x="728133" y="982133"/>
          <a:ext cx="10430934" cy="3759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0134">
                  <a:extLst>
                    <a:ext uri="{9D8B030D-6E8A-4147-A177-3AD203B41FA5}">
                      <a16:colId xmlns:a16="http://schemas.microsoft.com/office/drawing/2014/main" val="251347002"/>
                    </a:ext>
                  </a:extLst>
                </a:gridCol>
                <a:gridCol w="4047066">
                  <a:extLst>
                    <a:ext uri="{9D8B030D-6E8A-4147-A177-3AD203B41FA5}">
                      <a16:colId xmlns:a16="http://schemas.microsoft.com/office/drawing/2014/main" val="2663995070"/>
                    </a:ext>
                  </a:extLst>
                </a:gridCol>
                <a:gridCol w="2353734">
                  <a:extLst>
                    <a:ext uri="{9D8B030D-6E8A-4147-A177-3AD203B41FA5}">
                      <a16:colId xmlns:a16="http://schemas.microsoft.com/office/drawing/2014/main" val="2883408399"/>
                    </a:ext>
                  </a:extLst>
                </a:gridCol>
              </a:tblGrid>
              <a:tr h="963898">
                <a:tc gridSpan="3"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PATRIMONIO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84859"/>
                  </a:ext>
                </a:extLst>
              </a:tr>
              <a:tr h="963898">
                <a:tc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793676"/>
                  </a:ext>
                </a:extLst>
              </a:tr>
              <a:tr h="1831405">
                <a:tc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357.728.571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385.333.700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7.16 %</a:t>
                      </a:r>
                      <a:endParaRPr lang="es-419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325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7929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8">
            <a:extLst>
              <a:ext uri="{FF2B5EF4-FFF2-40B4-BE49-F238E27FC236}">
                <a16:creationId xmlns:a16="http://schemas.microsoft.com/office/drawing/2014/main" id="{EABCB651-3028-C754-D020-7E53CC3239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770045"/>
              </p:ext>
            </p:extLst>
          </p:nvPr>
        </p:nvGraphicFramePr>
        <p:xfrm>
          <a:off x="4214282" y="3335095"/>
          <a:ext cx="4169834" cy="1528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9834">
                  <a:extLst>
                    <a:ext uri="{9D8B030D-6E8A-4147-A177-3AD203B41FA5}">
                      <a16:colId xmlns:a16="http://schemas.microsoft.com/office/drawing/2014/main" val="2194632233"/>
                    </a:ext>
                  </a:extLst>
                </a:gridCol>
              </a:tblGrid>
              <a:tr h="1528157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CONSTRUCCION DE BOCATOMA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214761"/>
                  </a:ext>
                </a:extLst>
              </a:tr>
            </a:tbl>
          </a:graphicData>
        </a:graphic>
      </p:graphicFrame>
      <p:graphicFrame>
        <p:nvGraphicFramePr>
          <p:cNvPr id="5" name="Tabla 8">
            <a:extLst>
              <a:ext uri="{FF2B5EF4-FFF2-40B4-BE49-F238E27FC236}">
                <a16:creationId xmlns:a16="http://schemas.microsoft.com/office/drawing/2014/main" id="{3D5E941D-03DC-AC97-43AC-04B8F27754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887445"/>
              </p:ext>
            </p:extLst>
          </p:nvPr>
        </p:nvGraphicFramePr>
        <p:xfrm>
          <a:off x="368300" y="1994746"/>
          <a:ext cx="3401290" cy="2868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1290">
                  <a:extLst>
                    <a:ext uri="{9D8B030D-6E8A-4147-A177-3AD203B41FA5}">
                      <a16:colId xmlns:a16="http://schemas.microsoft.com/office/drawing/2014/main" val="2194632233"/>
                    </a:ext>
                  </a:extLst>
                </a:gridCol>
              </a:tblGrid>
              <a:tr h="2868505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ADECUACION PREDIO OFICINA PLANTA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214761"/>
                  </a:ext>
                </a:extLst>
              </a:tr>
            </a:tbl>
          </a:graphicData>
        </a:graphic>
      </p:graphicFrame>
      <p:graphicFrame>
        <p:nvGraphicFramePr>
          <p:cNvPr id="6" name="Tabla 8">
            <a:extLst>
              <a:ext uri="{FF2B5EF4-FFF2-40B4-BE49-F238E27FC236}">
                <a16:creationId xmlns:a16="http://schemas.microsoft.com/office/drawing/2014/main" id="{88EA3FEF-5B93-FA5F-7AE6-89FEC620C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531345"/>
              </p:ext>
            </p:extLst>
          </p:nvPr>
        </p:nvGraphicFramePr>
        <p:xfrm>
          <a:off x="8619066" y="1994747"/>
          <a:ext cx="3401290" cy="2868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1290">
                  <a:extLst>
                    <a:ext uri="{9D8B030D-6E8A-4147-A177-3AD203B41FA5}">
                      <a16:colId xmlns:a16="http://schemas.microsoft.com/office/drawing/2014/main" val="2194632233"/>
                    </a:ext>
                  </a:extLst>
                </a:gridCol>
              </a:tblGrid>
              <a:tr h="2868505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EXPANSION Y REPOSICION DE REDES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214761"/>
                  </a:ext>
                </a:extLst>
              </a:tr>
            </a:tbl>
          </a:graphicData>
        </a:graphic>
      </p:graphicFrame>
      <p:graphicFrame>
        <p:nvGraphicFramePr>
          <p:cNvPr id="7" name="Tabla 8">
            <a:extLst>
              <a:ext uri="{FF2B5EF4-FFF2-40B4-BE49-F238E27FC236}">
                <a16:creationId xmlns:a16="http://schemas.microsoft.com/office/drawing/2014/main" id="{CC183F8F-1742-7BEF-131E-9FA3F9DFC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880675"/>
              </p:ext>
            </p:extLst>
          </p:nvPr>
        </p:nvGraphicFramePr>
        <p:xfrm>
          <a:off x="3488267" y="300645"/>
          <a:ext cx="5621865" cy="1087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1865">
                  <a:extLst>
                    <a:ext uri="{9D8B030D-6E8A-4147-A177-3AD203B41FA5}">
                      <a16:colId xmlns:a16="http://schemas.microsoft.com/office/drawing/2014/main" val="2194632233"/>
                    </a:ext>
                  </a:extLst>
                </a:gridCol>
              </a:tblGrid>
              <a:tr h="1087890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INVERSIONES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214761"/>
                  </a:ext>
                </a:extLst>
              </a:tr>
            </a:tbl>
          </a:graphicData>
        </a:graphic>
      </p:graphicFrame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FA0B564A-AABF-64DC-880F-283B80CB5E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788223"/>
              </p:ext>
            </p:extLst>
          </p:nvPr>
        </p:nvGraphicFramePr>
        <p:xfrm>
          <a:off x="4770966" y="5549978"/>
          <a:ext cx="3401290" cy="859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1290">
                  <a:extLst>
                    <a:ext uri="{9D8B030D-6E8A-4147-A177-3AD203B41FA5}">
                      <a16:colId xmlns:a16="http://schemas.microsoft.com/office/drawing/2014/main" val="2194632233"/>
                    </a:ext>
                  </a:extLst>
                </a:gridCol>
              </a:tblGrid>
              <a:tr h="859290">
                <a:tc>
                  <a:txBody>
                    <a:bodyPr/>
                    <a:lstStyle/>
                    <a:p>
                      <a:pPr algn="ctr"/>
                      <a:r>
                        <a:rPr lang="es-MX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250.000.0000</a:t>
                      </a:r>
                      <a:endParaRPr lang="es-419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214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9850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373C437-4EAB-C4B0-A543-13C27B2BEC48}"/>
              </a:ext>
            </a:extLst>
          </p:cNvPr>
          <p:cNvSpPr txBox="1"/>
          <p:nvPr/>
        </p:nvSpPr>
        <p:spPr>
          <a:xfrm>
            <a:off x="3149519" y="3013501"/>
            <a:ext cx="66718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MUCHAS GRACIAS</a:t>
            </a:r>
            <a:endParaRPr lang="es-419" sz="4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636497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344</TotalTime>
  <Words>206</Words>
  <Application>Microsoft Office PowerPoint</Application>
  <PresentationFormat>Panorámica</PresentationFormat>
  <Paragraphs>133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4" baseType="lpstr">
      <vt:lpstr>Arial</vt:lpstr>
      <vt:lpstr>Tw Cen MT</vt:lpstr>
      <vt:lpstr>Gota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Guillermo Zapata Zapata</dc:creator>
  <cp:lastModifiedBy>MARTHA ISABEL SANCHEZ ZAPATA</cp:lastModifiedBy>
  <cp:revision>19</cp:revision>
  <dcterms:created xsi:type="dcterms:W3CDTF">2023-02-22T00:37:21Z</dcterms:created>
  <dcterms:modified xsi:type="dcterms:W3CDTF">2023-03-04T15:49:49Z</dcterms:modified>
</cp:coreProperties>
</file>